
<file path=[Content_Types].xml><?xml version="1.0" encoding="utf-8"?>
<Types xmlns="http://schemas.openxmlformats.org/package/2006/content-types"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5327650" cy="791845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2304" y="-72"/>
      </p:cViewPr>
      <p:guideLst>
        <p:guide orient="horz" pos="2494"/>
        <p:guide pos="167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49247" y="1530333"/>
            <a:ext cx="4357718" cy="5786478"/>
          </a:xfrm>
          <a:prstGeom prst="rect">
            <a:avLst/>
          </a:prstGeom>
        </p:spPr>
        <p:txBody>
          <a:bodyPr wrap="square" lIns="0" tIns="0" rIns="0" bIns="0" anchor="t" anchorCtr="0">
            <a:noAutofit/>
          </a:bodyPr>
          <a:lstStyle/>
          <a:p>
            <a:pPr marL="12700" marR="12700">
              <a:lnSpc>
                <a:spcPts val="1320"/>
              </a:lnSpc>
              <a:spcAft>
                <a:spcPts val="840"/>
              </a:spcAft>
            </a:pPr>
            <a:endParaRPr lang="ru" sz="1700" b="1" dirty="0" smtClean="0">
              <a:solidFill>
                <a:srgbClr val="005DA8"/>
              </a:solidFill>
              <a:latin typeface="Segoe UI"/>
            </a:endParaRPr>
          </a:p>
          <a:p>
            <a:pPr marL="12700" marR="12700">
              <a:lnSpc>
                <a:spcPts val="1550"/>
              </a:lnSpc>
              <a:spcAft>
                <a:spcPts val="1200"/>
              </a:spcAft>
            </a:pPr>
            <a:r>
              <a:rPr lang="ru" sz="1700" b="1" dirty="0" smtClean="0">
                <a:solidFill>
                  <a:srgbClr val="005DA8"/>
                </a:solidFill>
                <a:latin typeface="Segoe UI"/>
              </a:rPr>
              <a:t>ПОРЯДОК </a:t>
            </a:r>
            <a:r>
              <a:rPr lang="ru" sz="1700" b="1" dirty="0">
                <a:solidFill>
                  <a:srgbClr val="005DA8"/>
                </a:solidFill>
                <a:latin typeface="Segoe UI"/>
              </a:rPr>
              <a:t>ДЕЙСТВИЙ ГРАЖДАНСКОГО СЛУЖАЩЕГО ПРИ СКЛОНЕНИИ ЕГО К КОРРУПЦИОННЫМ ПРАВОНАРУШЕНИЯМ </a:t>
            </a:r>
          </a:p>
          <a:p>
            <a:pPr marL="12700" marR="12700">
              <a:lnSpc>
                <a:spcPts val="1320"/>
              </a:lnSpc>
              <a:spcAft>
                <a:spcPts val="840"/>
              </a:spcAft>
            </a:pPr>
            <a:r>
              <a:rPr lang="ru" sz="1050" dirty="0" smtClean="0">
                <a:solidFill>
                  <a:srgbClr val="CD071E"/>
                </a:solidFill>
                <a:latin typeface="Microsoft Sans Serif"/>
              </a:rPr>
              <a:t>Если </a:t>
            </a:r>
            <a:r>
              <a:rPr lang="ru" sz="1050" dirty="0">
                <a:solidFill>
                  <a:srgbClr val="CD071E"/>
                </a:solidFill>
                <a:latin typeface="Microsoft Sans Serif"/>
              </a:rPr>
              <a:t>вам предлагают взятку — необходимо отказать в получении взятки в вежливой форме, не допуская опрометчивых высказываний, которые могли бы трактоваться взяткодателем как готовность принять взятку</a:t>
            </a:r>
            <a:r>
              <a:rPr lang="ru" sz="1050" dirty="0" smtClean="0">
                <a:solidFill>
                  <a:srgbClr val="CD071E"/>
                </a:solidFill>
                <a:latin typeface="Microsoft Sans Serif"/>
              </a:rPr>
              <a:t>.</a:t>
            </a:r>
            <a:r>
              <a:rPr lang="ru" sz="1050" dirty="0" smtClean="0"/>
              <a:t> </a:t>
            </a:r>
            <a:endParaRPr lang="ru" sz="1050" dirty="0">
              <a:solidFill>
                <a:srgbClr val="CD071E"/>
              </a:solidFill>
              <a:latin typeface="Microsoft Sans Serif"/>
            </a:endParaRPr>
          </a:p>
          <a:p>
            <a:pPr marL="12700" marR="12700" indent="304800" algn="just"/>
            <a:r>
              <a:rPr lang="ru" sz="1050" dirty="0">
                <a:solidFill>
                  <a:srgbClr val="1A171C"/>
                </a:solidFill>
                <a:latin typeface="Times New Roman"/>
              </a:rPr>
              <a:t>Гражданский служащий обо всех случаях обращения к нему каких-либо лиц в целях склонения его к совершению коррупционного правонарушения обязан незамедлительно уведомить представителя нанимателя, органы прокуратуры, правоохранительные или другие компетентные органы.</a:t>
            </a:r>
          </a:p>
          <a:p>
            <a:pPr marL="12700" marR="12700" indent="304800" algn="just"/>
            <a:r>
              <a:rPr lang="ru" sz="1050" dirty="0">
                <a:solidFill>
                  <a:srgbClr val="1A171C"/>
                </a:solidFill>
                <a:latin typeface="Times New Roman"/>
              </a:rPr>
              <a:t>В уведомлении, которое составляется в письменной форме, отражаются следующие сведения:</a:t>
            </a:r>
          </a:p>
          <a:p>
            <a:pPr marL="317500" marR="12700" indent="-215900" algn="just"/>
            <a:r>
              <a:rPr lang="ru" sz="1050" dirty="0">
                <a:solidFill>
                  <a:srgbClr val="1A171C"/>
                </a:solidFill>
                <a:latin typeface="Times New Roman"/>
              </a:rPr>
              <a:t>—    ФИО, год и место рождения, место жительства, должность и контактный телефон служащего, направившего уведомление;</a:t>
            </a:r>
          </a:p>
          <a:p>
            <a:pPr marL="317500" marR="12700" indent="-215900" algn="just"/>
            <a:r>
              <a:rPr lang="ru" sz="1050" dirty="0">
                <a:solidFill>
                  <a:srgbClr val="1A171C"/>
                </a:solidFill>
                <a:latin typeface="Times New Roman"/>
              </a:rPr>
              <a:t>—    подробные сведения о коррупционных правонарушениях, к совершению которых гражданского служащего склоняли;</a:t>
            </a:r>
          </a:p>
          <a:p>
            <a:pPr marL="317500" marR="12700" indent="-215900" algn="just"/>
            <a:r>
              <a:rPr lang="ru" sz="1050" dirty="0">
                <a:solidFill>
                  <a:srgbClr val="1A171C"/>
                </a:solidFill>
                <a:latin typeface="Times New Roman"/>
              </a:rPr>
              <a:t>—    все известные сведения о лице, склоняющем (склонявшем) гражданского служащего к совершению коррупционных правонарушений;</a:t>
            </a:r>
          </a:p>
          <a:p>
            <a:pPr marL="12700" marR="12700" indent="88900"/>
            <a:r>
              <a:rPr lang="ru" sz="1050" dirty="0">
                <a:solidFill>
                  <a:srgbClr val="1A171C"/>
                </a:solidFill>
                <a:latin typeface="Times New Roman"/>
              </a:rPr>
              <a:t>—    дата, время, место, способ и обстоятельства склонения гражданского служащего к совершению коррупционных правонарушений. При нахождении в командировке, отпуске, вне места прохождения службы гражданский служащий обязан уведомить представителя нанимателя незамедлительно с момента прибытия к месту прохождения службы.</a:t>
            </a:r>
          </a:p>
          <a:p>
            <a:pPr marL="12700" marR="12700" indent="304800" algn="just"/>
            <a:r>
              <a:rPr lang="ru" sz="1050" dirty="0">
                <a:solidFill>
                  <a:srgbClr val="1A171C"/>
                </a:solidFill>
                <a:latin typeface="Times New Roman"/>
              </a:rPr>
              <a:t>Невыполнение гражданским служащим должностной (служебной) обязанности уведомления является правонарушением, влекущим его увольнение с государственной службы.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247" y="315887"/>
            <a:ext cx="1706880" cy="141732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235197" y="458763"/>
            <a:ext cx="2712720" cy="128588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R="12700" indent="0">
              <a:lnSpc>
                <a:spcPts val="1296"/>
              </a:lnSpc>
              <a:spcAft>
                <a:spcPts val="2520"/>
              </a:spcAft>
            </a:pPr>
            <a:r>
              <a:rPr lang="ru" sz="1050" dirty="0">
                <a:solidFill>
                  <a:srgbClr val="CD071E"/>
                </a:solidFill>
                <a:latin typeface="Microsoft Sans Serif"/>
              </a:rPr>
              <a:t>Государственный гражданский служащий обязан уведомлять в письменном виде представителя нанимателя обо всех случаях обращения к гражданским служащим каких-либо лиц в целях склонения к совершению коррупционных правонарушений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06371" y="315887"/>
            <a:ext cx="4680000" cy="6840000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226</Words>
  <PresentationFormat>Произвольный</PresentationFormat>
  <Paragraphs>11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vorobieva</cp:lastModifiedBy>
  <cp:revision>3</cp:revision>
  <dcterms:modified xsi:type="dcterms:W3CDTF">2018-07-18T09:06:07Z</dcterms:modified>
</cp:coreProperties>
</file>